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73" r:id="rId4"/>
    <p:sldId id="259" r:id="rId5"/>
    <p:sldId id="258" r:id="rId6"/>
    <p:sldId id="267" r:id="rId7"/>
    <p:sldId id="268" r:id="rId8"/>
    <p:sldId id="269" r:id="rId9"/>
    <p:sldId id="272" r:id="rId10"/>
  </p:sldIdLst>
  <p:sldSz cx="12192000" cy="6858000"/>
  <p:notesSz cx="6858000" cy="9144000"/>
  <p:defaultText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34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B3C82559-C197-48F0-882F-A04999A809D0}" type="datetimeFigureOut">
              <a:rPr lang="fa-IR" smtClean="0"/>
              <a:t>13/08/1444</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5B33C6A2-B0E9-4D76-8B68-6C72A3CD5987}" type="slidenum">
              <a:rPr lang="fa-IR" smtClean="0"/>
              <a:t>‹#›</a:t>
            </a:fld>
            <a:endParaRPr lang="fa-IR"/>
          </a:p>
        </p:txBody>
      </p:sp>
    </p:spTree>
    <p:extLst>
      <p:ext uri="{BB962C8B-B14F-4D97-AF65-F5344CB8AC3E}">
        <p14:creationId xmlns:p14="http://schemas.microsoft.com/office/powerpoint/2010/main" val="1714083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8259FD-49A5-17AC-738C-BEC919CC0C6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a-IR"/>
          </a:p>
        </p:txBody>
      </p:sp>
      <p:sp>
        <p:nvSpPr>
          <p:cNvPr id="3" name="Subtitle 2">
            <a:extLst>
              <a:ext uri="{FF2B5EF4-FFF2-40B4-BE49-F238E27FC236}">
                <a16:creationId xmlns:a16="http://schemas.microsoft.com/office/drawing/2014/main" id="{D2BC59CF-3EE8-1D00-A5B2-346D098CDB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a-IR"/>
          </a:p>
        </p:txBody>
      </p:sp>
      <p:sp>
        <p:nvSpPr>
          <p:cNvPr id="4" name="Date Placeholder 3">
            <a:extLst>
              <a:ext uri="{FF2B5EF4-FFF2-40B4-BE49-F238E27FC236}">
                <a16:creationId xmlns:a16="http://schemas.microsoft.com/office/drawing/2014/main" id="{3F424567-628C-58F4-A85E-9A9373AF6DD1}"/>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5" name="Footer Placeholder 4">
            <a:extLst>
              <a:ext uri="{FF2B5EF4-FFF2-40B4-BE49-F238E27FC236}">
                <a16:creationId xmlns:a16="http://schemas.microsoft.com/office/drawing/2014/main" id="{510D55C2-5AAC-A39A-71B8-2E555C104CDB}"/>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53E38AFC-642F-848D-2BB3-44340924313F}"/>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2450198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BC726-760E-944B-C26A-7DB73559E549}"/>
              </a:ext>
            </a:extLst>
          </p:cNvPr>
          <p:cNvSpPr>
            <a:spLocks noGrp="1"/>
          </p:cNvSpPr>
          <p:nvPr>
            <p:ph type="title"/>
          </p:nvPr>
        </p:nvSpPr>
        <p:spPr/>
        <p:txBody>
          <a:bodyPr/>
          <a:lstStyle/>
          <a:p>
            <a:r>
              <a:rPr lang="en-US"/>
              <a:t>Click to edit Master title style</a:t>
            </a:r>
            <a:endParaRPr lang="fa-IR"/>
          </a:p>
        </p:txBody>
      </p:sp>
      <p:sp>
        <p:nvSpPr>
          <p:cNvPr id="3" name="Vertical Text Placeholder 2">
            <a:extLst>
              <a:ext uri="{FF2B5EF4-FFF2-40B4-BE49-F238E27FC236}">
                <a16:creationId xmlns:a16="http://schemas.microsoft.com/office/drawing/2014/main" id="{CB2826A8-262E-B944-1F4A-50DD80E4AA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7ED158C3-516A-5F4A-936D-20A9270BEE78}"/>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5" name="Footer Placeholder 4">
            <a:extLst>
              <a:ext uri="{FF2B5EF4-FFF2-40B4-BE49-F238E27FC236}">
                <a16:creationId xmlns:a16="http://schemas.microsoft.com/office/drawing/2014/main" id="{B4279CC1-8F01-6238-11D9-C5D1CF7DC6BE}"/>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977FD4B6-1280-FDE5-8768-44DD7A42CCDF}"/>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3981576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F18D95-8051-E538-4B33-295FD560BD5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a-IR"/>
          </a:p>
        </p:txBody>
      </p:sp>
      <p:sp>
        <p:nvSpPr>
          <p:cNvPr id="3" name="Vertical Text Placeholder 2">
            <a:extLst>
              <a:ext uri="{FF2B5EF4-FFF2-40B4-BE49-F238E27FC236}">
                <a16:creationId xmlns:a16="http://schemas.microsoft.com/office/drawing/2014/main" id="{46C4EB60-65A5-06C6-5915-56CA1A53E9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CDBA22AB-3FF4-FB5C-3F3C-CBDC197EB976}"/>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5" name="Footer Placeholder 4">
            <a:extLst>
              <a:ext uri="{FF2B5EF4-FFF2-40B4-BE49-F238E27FC236}">
                <a16:creationId xmlns:a16="http://schemas.microsoft.com/office/drawing/2014/main" id="{9C517281-7273-8909-8CDD-6F93AAB41DD6}"/>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3CAB8F44-9CE6-B56A-4FAB-AED21EB984BB}"/>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533653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3696D-BBA6-CD55-7D95-1DC8FC2E0B9B}"/>
              </a:ext>
            </a:extLst>
          </p:cNvPr>
          <p:cNvSpPr>
            <a:spLocks noGrp="1"/>
          </p:cNvSpPr>
          <p:nvPr>
            <p:ph type="title"/>
          </p:nvPr>
        </p:nvSpPr>
        <p:spPr/>
        <p:txBody>
          <a:bodyPr/>
          <a:lstStyle/>
          <a:p>
            <a:r>
              <a:rPr lang="en-US"/>
              <a:t>Click to edit Master title style</a:t>
            </a:r>
            <a:endParaRPr lang="fa-IR"/>
          </a:p>
        </p:txBody>
      </p:sp>
      <p:sp>
        <p:nvSpPr>
          <p:cNvPr id="3" name="Content Placeholder 2">
            <a:extLst>
              <a:ext uri="{FF2B5EF4-FFF2-40B4-BE49-F238E27FC236}">
                <a16:creationId xmlns:a16="http://schemas.microsoft.com/office/drawing/2014/main" id="{75D52FE8-38B4-73B6-B780-310DE24A61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C3DB23D2-1473-AB4D-D734-FEA00C10CA82}"/>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5" name="Footer Placeholder 4">
            <a:extLst>
              <a:ext uri="{FF2B5EF4-FFF2-40B4-BE49-F238E27FC236}">
                <a16:creationId xmlns:a16="http://schemas.microsoft.com/office/drawing/2014/main" id="{BC5EE9D7-FDE5-BFBD-CE23-C4308FF97499}"/>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9323E362-8B62-F045-4148-D1B90B20CA6C}"/>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1538374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28D5A-0E5F-A0E1-1E2F-244D50F29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a-IR"/>
          </a:p>
        </p:txBody>
      </p:sp>
      <p:sp>
        <p:nvSpPr>
          <p:cNvPr id="3" name="Text Placeholder 2">
            <a:extLst>
              <a:ext uri="{FF2B5EF4-FFF2-40B4-BE49-F238E27FC236}">
                <a16:creationId xmlns:a16="http://schemas.microsoft.com/office/drawing/2014/main" id="{02754D04-029E-8C42-10BF-A2B78651B5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48A749-C5F4-E12D-2223-596C1AF2F133}"/>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5" name="Footer Placeholder 4">
            <a:extLst>
              <a:ext uri="{FF2B5EF4-FFF2-40B4-BE49-F238E27FC236}">
                <a16:creationId xmlns:a16="http://schemas.microsoft.com/office/drawing/2014/main" id="{86D93ABC-959C-9D30-C357-CF34468110CC}"/>
              </a:ext>
            </a:extLst>
          </p:cNvPr>
          <p:cNvSpPr>
            <a:spLocks noGrp="1"/>
          </p:cNvSpPr>
          <p:nvPr>
            <p:ph type="ftr" sz="quarter" idx="11"/>
          </p:nvPr>
        </p:nvSpPr>
        <p:spPr/>
        <p:txBody>
          <a:bodyPr/>
          <a:lstStyle/>
          <a:p>
            <a:endParaRPr lang="fa-IR"/>
          </a:p>
        </p:txBody>
      </p:sp>
      <p:sp>
        <p:nvSpPr>
          <p:cNvPr id="6" name="Slide Number Placeholder 5">
            <a:extLst>
              <a:ext uri="{FF2B5EF4-FFF2-40B4-BE49-F238E27FC236}">
                <a16:creationId xmlns:a16="http://schemas.microsoft.com/office/drawing/2014/main" id="{793734F7-C415-0AFD-30BF-32B1CD90A845}"/>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2233740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5691A-AEF3-16F5-479E-C93168807BBF}"/>
              </a:ext>
            </a:extLst>
          </p:cNvPr>
          <p:cNvSpPr>
            <a:spLocks noGrp="1"/>
          </p:cNvSpPr>
          <p:nvPr>
            <p:ph type="title"/>
          </p:nvPr>
        </p:nvSpPr>
        <p:spPr/>
        <p:txBody>
          <a:bodyPr/>
          <a:lstStyle/>
          <a:p>
            <a:r>
              <a:rPr lang="en-US"/>
              <a:t>Click to edit Master title style</a:t>
            </a:r>
            <a:endParaRPr lang="fa-IR"/>
          </a:p>
        </p:txBody>
      </p:sp>
      <p:sp>
        <p:nvSpPr>
          <p:cNvPr id="3" name="Content Placeholder 2">
            <a:extLst>
              <a:ext uri="{FF2B5EF4-FFF2-40B4-BE49-F238E27FC236}">
                <a16:creationId xmlns:a16="http://schemas.microsoft.com/office/drawing/2014/main" id="{4B86C81B-3847-C7D0-AE25-8E7780BD54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Content Placeholder 3">
            <a:extLst>
              <a:ext uri="{FF2B5EF4-FFF2-40B4-BE49-F238E27FC236}">
                <a16:creationId xmlns:a16="http://schemas.microsoft.com/office/drawing/2014/main" id="{F200CBF1-2E78-926F-530E-4BE9D8F5C69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Date Placeholder 4">
            <a:extLst>
              <a:ext uri="{FF2B5EF4-FFF2-40B4-BE49-F238E27FC236}">
                <a16:creationId xmlns:a16="http://schemas.microsoft.com/office/drawing/2014/main" id="{B8AC1379-F87A-6F4D-8B75-EBC27C5B8A01}"/>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6" name="Footer Placeholder 5">
            <a:extLst>
              <a:ext uri="{FF2B5EF4-FFF2-40B4-BE49-F238E27FC236}">
                <a16:creationId xmlns:a16="http://schemas.microsoft.com/office/drawing/2014/main" id="{D9D1F941-C1B2-8A04-257C-096C46C372CB}"/>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4F623392-2F38-D2E0-57CA-4E10BA94AC5B}"/>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3615159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FA7FE-AB0B-3EF9-915A-CD4560EF92B8}"/>
              </a:ext>
            </a:extLst>
          </p:cNvPr>
          <p:cNvSpPr>
            <a:spLocks noGrp="1"/>
          </p:cNvSpPr>
          <p:nvPr>
            <p:ph type="title"/>
          </p:nvPr>
        </p:nvSpPr>
        <p:spPr>
          <a:xfrm>
            <a:off x="839788" y="365125"/>
            <a:ext cx="10515600" cy="1325563"/>
          </a:xfrm>
        </p:spPr>
        <p:txBody>
          <a:bodyPr/>
          <a:lstStyle/>
          <a:p>
            <a:r>
              <a:rPr lang="en-US"/>
              <a:t>Click to edit Master title style</a:t>
            </a:r>
            <a:endParaRPr lang="fa-IR"/>
          </a:p>
        </p:txBody>
      </p:sp>
      <p:sp>
        <p:nvSpPr>
          <p:cNvPr id="3" name="Text Placeholder 2">
            <a:extLst>
              <a:ext uri="{FF2B5EF4-FFF2-40B4-BE49-F238E27FC236}">
                <a16:creationId xmlns:a16="http://schemas.microsoft.com/office/drawing/2014/main" id="{61E58BE0-8240-7FBD-2C84-F07D6ED8C7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AAD3597-4B6A-AA97-C649-6582CFB642A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5" name="Text Placeholder 4">
            <a:extLst>
              <a:ext uri="{FF2B5EF4-FFF2-40B4-BE49-F238E27FC236}">
                <a16:creationId xmlns:a16="http://schemas.microsoft.com/office/drawing/2014/main" id="{63900566-AA45-B95C-563D-A583FE5C44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509D446-4A54-89F3-5F1C-AE2F86E00DD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7" name="Date Placeholder 6">
            <a:extLst>
              <a:ext uri="{FF2B5EF4-FFF2-40B4-BE49-F238E27FC236}">
                <a16:creationId xmlns:a16="http://schemas.microsoft.com/office/drawing/2014/main" id="{69D80BD6-AA54-A548-803D-3E1F5C2C632D}"/>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8" name="Footer Placeholder 7">
            <a:extLst>
              <a:ext uri="{FF2B5EF4-FFF2-40B4-BE49-F238E27FC236}">
                <a16:creationId xmlns:a16="http://schemas.microsoft.com/office/drawing/2014/main" id="{3682E1FC-CC2C-902E-C7E1-23280F00BCD9}"/>
              </a:ext>
            </a:extLst>
          </p:cNvPr>
          <p:cNvSpPr>
            <a:spLocks noGrp="1"/>
          </p:cNvSpPr>
          <p:nvPr>
            <p:ph type="ftr" sz="quarter" idx="11"/>
          </p:nvPr>
        </p:nvSpPr>
        <p:spPr/>
        <p:txBody>
          <a:bodyPr/>
          <a:lstStyle/>
          <a:p>
            <a:endParaRPr lang="fa-IR"/>
          </a:p>
        </p:txBody>
      </p:sp>
      <p:sp>
        <p:nvSpPr>
          <p:cNvPr id="9" name="Slide Number Placeholder 8">
            <a:extLst>
              <a:ext uri="{FF2B5EF4-FFF2-40B4-BE49-F238E27FC236}">
                <a16:creationId xmlns:a16="http://schemas.microsoft.com/office/drawing/2014/main" id="{05B9E6B0-FA12-938C-03D6-32CDBAEE55D5}"/>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4163218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BF5AC-E79C-3BCE-6729-40FF28583D60}"/>
              </a:ext>
            </a:extLst>
          </p:cNvPr>
          <p:cNvSpPr>
            <a:spLocks noGrp="1"/>
          </p:cNvSpPr>
          <p:nvPr>
            <p:ph type="title"/>
          </p:nvPr>
        </p:nvSpPr>
        <p:spPr/>
        <p:txBody>
          <a:bodyPr/>
          <a:lstStyle/>
          <a:p>
            <a:r>
              <a:rPr lang="en-US"/>
              <a:t>Click to edit Master title style</a:t>
            </a:r>
            <a:endParaRPr lang="fa-IR"/>
          </a:p>
        </p:txBody>
      </p:sp>
      <p:sp>
        <p:nvSpPr>
          <p:cNvPr id="3" name="Date Placeholder 2">
            <a:extLst>
              <a:ext uri="{FF2B5EF4-FFF2-40B4-BE49-F238E27FC236}">
                <a16:creationId xmlns:a16="http://schemas.microsoft.com/office/drawing/2014/main" id="{37219CBC-5674-AC6E-6A08-87A9C40ACD0F}"/>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4" name="Footer Placeholder 3">
            <a:extLst>
              <a:ext uri="{FF2B5EF4-FFF2-40B4-BE49-F238E27FC236}">
                <a16:creationId xmlns:a16="http://schemas.microsoft.com/office/drawing/2014/main" id="{A0EBFA41-38BF-20AB-86C5-016B9D7CC732}"/>
              </a:ext>
            </a:extLst>
          </p:cNvPr>
          <p:cNvSpPr>
            <a:spLocks noGrp="1"/>
          </p:cNvSpPr>
          <p:nvPr>
            <p:ph type="ftr" sz="quarter" idx="11"/>
          </p:nvPr>
        </p:nvSpPr>
        <p:spPr/>
        <p:txBody>
          <a:bodyPr/>
          <a:lstStyle/>
          <a:p>
            <a:endParaRPr lang="fa-IR"/>
          </a:p>
        </p:txBody>
      </p:sp>
      <p:sp>
        <p:nvSpPr>
          <p:cNvPr id="5" name="Slide Number Placeholder 4">
            <a:extLst>
              <a:ext uri="{FF2B5EF4-FFF2-40B4-BE49-F238E27FC236}">
                <a16:creationId xmlns:a16="http://schemas.microsoft.com/office/drawing/2014/main" id="{B08CFF9B-9072-6BD8-1AC4-AA3E1FD45B94}"/>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1164893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AA346E-0B71-DC3A-AF0A-19D5C05E79EA}"/>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3" name="Footer Placeholder 2">
            <a:extLst>
              <a:ext uri="{FF2B5EF4-FFF2-40B4-BE49-F238E27FC236}">
                <a16:creationId xmlns:a16="http://schemas.microsoft.com/office/drawing/2014/main" id="{3A1AB83B-C8EB-33D0-F4DE-AABD587AF5C9}"/>
              </a:ext>
            </a:extLst>
          </p:cNvPr>
          <p:cNvSpPr>
            <a:spLocks noGrp="1"/>
          </p:cNvSpPr>
          <p:nvPr>
            <p:ph type="ftr" sz="quarter" idx="11"/>
          </p:nvPr>
        </p:nvSpPr>
        <p:spPr/>
        <p:txBody>
          <a:bodyPr/>
          <a:lstStyle/>
          <a:p>
            <a:endParaRPr lang="fa-IR"/>
          </a:p>
        </p:txBody>
      </p:sp>
      <p:sp>
        <p:nvSpPr>
          <p:cNvPr id="4" name="Slide Number Placeholder 3">
            <a:extLst>
              <a:ext uri="{FF2B5EF4-FFF2-40B4-BE49-F238E27FC236}">
                <a16:creationId xmlns:a16="http://schemas.microsoft.com/office/drawing/2014/main" id="{AE83BBD5-E970-ACC2-374B-56D6D4A2785B}"/>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1781347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3CC07-0D9B-CD92-CD60-DE5997233BC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Content Placeholder 2">
            <a:extLst>
              <a:ext uri="{FF2B5EF4-FFF2-40B4-BE49-F238E27FC236}">
                <a16:creationId xmlns:a16="http://schemas.microsoft.com/office/drawing/2014/main" id="{54594D4E-1031-2EB0-8DCA-267F17AEA7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Text Placeholder 3">
            <a:extLst>
              <a:ext uri="{FF2B5EF4-FFF2-40B4-BE49-F238E27FC236}">
                <a16:creationId xmlns:a16="http://schemas.microsoft.com/office/drawing/2014/main" id="{EC2CC812-7664-9B91-2A88-598B48E56E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EAB9E8-2661-C7CA-1826-98AF84495867}"/>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6" name="Footer Placeholder 5">
            <a:extLst>
              <a:ext uri="{FF2B5EF4-FFF2-40B4-BE49-F238E27FC236}">
                <a16:creationId xmlns:a16="http://schemas.microsoft.com/office/drawing/2014/main" id="{0D32DDB1-3159-0807-2D72-31A88E9DC757}"/>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E8A5F1E5-8536-E027-810C-F897845BB0E5}"/>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1662423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16F5D-C529-1FAE-07DD-D3D01B9EDB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a-IR"/>
          </a:p>
        </p:txBody>
      </p:sp>
      <p:sp>
        <p:nvSpPr>
          <p:cNvPr id="3" name="Picture Placeholder 2">
            <a:extLst>
              <a:ext uri="{FF2B5EF4-FFF2-40B4-BE49-F238E27FC236}">
                <a16:creationId xmlns:a16="http://schemas.microsoft.com/office/drawing/2014/main" id="{777CFBBA-E4A0-09AC-E6C1-FEB1411F48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a:extLst>
              <a:ext uri="{FF2B5EF4-FFF2-40B4-BE49-F238E27FC236}">
                <a16:creationId xmlns:a16="http://schemas.microsoft.com/office/drawing/2014/main" id="{8E7F27D9-4F48-0AF7-354B-03925120A0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3082C1-CFB9-03E8-22E0-DB8E36372C9B}"/>
              </a:ext>
            </a:extLst>
          </p:cNvPr>
          <p:cNvSpPr>
            <a:spLocks noGrp="1"/>
          </p:cNvSpPr>
          <p:nvPr>
            <p:ph type="dt" sz="half" idx="10"/>
          </p:nvPr>
        </p:nvSpPr>
        <p:spPr/>
        <p:txBody>
          <a:bodyPr/>
          <a:lstStyle/>
          <a:p>
            <a:fld id="{6DC9FFF1-0F8C-4B64-A002-A6BFF14840B4}" type="datetimeFigureOut">
              <a:rPr lang="fa-IR" smtClean="0"/>
              <a:t>13/08/1444</a:t>
            </a:fld>
            <a:endParaRPr lang="fa-IR"/>
          </a:p>
        </p:txBody>
      </p:sp>
      <p:sp>
        <p:nvSpPr>
          <p:cNvPr id="6" name="Footer Placeholder 5">
            <a:extLst>
              <a:ext uri="{FF2B5EF4-FFF2-40B4-BE49-F238E27FC236}">
                <a16:creationId xmlns:a16="http://schemas.microsoft.com/office/drawing/2014/main" id="{B6019DFB-BB97-1EAE-CD85-812C33F01A98}"/>
              </a:ext>
            </a:extLst>
          </p:cNvPr>
          <p:cNvSpPr>
            <a:spLocks noGrp="1"/>
          </p:cNvSpPr>
          <p:nvPr>
            <p:ph type="ftr" sz="quarter" idx="11"/>
          </p:nvPr>
        </p:nvSpPr>
        <p:spPr/>
        <p:txBody>
          <a:bodyPr/>
          <a:lstStyle/>
          <a:p>
            <a:endParaRPr lang="fa-IR"/>
          </a:p>
        </p:txBody>
      </p:sp>
      <p:sp>
        <p:nvSpPr>
          <p:cNvPr id="7" name="Slide Number Placeholder 6">
            <a:extLst>
              <a:ext uri="{FF2B5EF4-FFF2-40B4-BE49-F238E27FC236}">
                <a16:creationId xmlns:a16="http://schemas.microsoft.com/office/drawing/2014/main" id="{B78CAFFE-0A6F-AF48-0B40-0364BE0723DE}"/>
              </a:ext>
            </a:extLst>
          </p:cNvPr>
          <p:cNvSpPr>
            <a:spLocks noGrp="1"/>
          </p:cNvSpPr>
          <p:nvPr>
            <p:ph type="sldNum" sz="quarter" idx="12"/>
          </p:nvPr>
        </p:nvSpPr>
        <p:spPr/>
        <p:txBody>
          <a:bodyPr/>
          <a:lstStyle/>
          <a:p>
            <a:fld id="{98237199-5AE2-47B6-A2FD-930F104D08CC}" type="slidenum">
              <a:rPr lang="fa-IR" smtClean="0"/>
              <a:t>‹#›</a:t>
            </a:fld>
            <a:endParaRPr lang="fa-IR"/>
          </a:p>
        </p:txBody>
      </p:sp>
    </p:spTree>
    <p:extLst>
      <p:ext uri="{BB962C8B-B14F-4D97-AF65-F5344CB8AC3E}">
        <p14:creationId xmlns:p14="http://schemas.microsoft.com/office/powerpoint/2010/main" val="3233078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DCA7F3-3911-8161-93F4-791432B37B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a-IR"/>
          </a:p>
        </p:txBody>
      </p:sp>
      <p:sp>
        <p:nvSpPr>
          <p:cNvPr id="3" name="Text Placeholder 2">
            <a:extLst>
              <a:ext uri="{FF2B5EF4-FFF2-40B4-BE49-F238E27FC236}">
                <a16:creationId xmlns:a16="http://schemas.microsoft.com/office/drawing/2014/main" id="{4D3D22FC-55DC-B27B-DE15-F9215D10C5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4" name="Date Placeholder 3">
            <a:extLst>
              <a:ext uri="{FF2B5EF4-FFF2-40B4-BE49-F238E27FC236}">
                <a16:creationId xmlns:a16="http://schemas.microsoft.com/office/drawing/2014/main" id="{A197A113-57B4-4FE2-E452-61E8DAE298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C9FFF1-0F8C-4B64-A002-A6BFF14840B4}" type="datetimeFigureOut">
              <a:rPr lang="fa-IR" smtClean="0"/>
              <a:t>13/08/1444</a:t>
            </a:fld>
            <a:endParaRPr lang="fa-IR"/>
          </a:p>
        </p:txBody>
      </p:sp>
      <p:sp>
        <p:nvSpPr>
          <p:cNvPr id="5" name="Footer Placeholder 4">
            <a:extLst>
              <a:ext uri="{FF2B5EF4-FFF2-40B4-BE49-F238E27FC236}">
                <a16:creationId xmlns:a16="http://schemas.microsoft.com/office/drawing/2014/main" id="{7FE0B120-F80E-053F-9288-1A8075476F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a-IR"/>
          </a:p>
        </p:txBody>
      </p:sp>
      <p:sp>
        <p:nvSpPr>
          <p:cNvPr id="6" name="Slide Number Placeholder 5">
            <a:extLst>
              <a:ext uri="{FF2B5EF4-FFF2-40B4-BE49-F238E27FC236}">
                <a16:creationId xmlns:a16="http://schemas.microsoft.com/office/drawing/2014/main" id="{C766E44D-C578-E9F0-46FC-731E49EECF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237199-5AE2-47B6-A2FD-930F104D08CC}" type="slidenum">
              <a:rPr lang="fa-IR" smtClean="0"/>
              <a:t>‹#›</a:t>
            </a:fld>
            <a:endParaRPr lang="fa-IR"/>
          </a:p>
        </p:txBody>
      </p:sp>
    </p:spTree>
    <p:extLst>
      <p:ext uri="{BB962C8B-B14F-4D97-AF65-F5344CB8AC3E}">
        <p14:creationId xmlns:p14="http://schemas.microsoft.com/office/powerpoint/2010/main" val="3891623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0ECF2-AAF9-5A20-78A3-B7EF7C140BD3}"/>
              </a:ext>
            </a:extLst>
          </p:cNvPr>
          <p:cNvSpPr>
            <a:spLocks noGrp="1"/>
          </p:cNvSpPr>
          <p:nvPr>
            <p:ph type="ctrTitle"/>
          </p:nvPr>
        </p:nvSpPr>
        <p:spPr>
          <a:xfrm>
            <a:off x="1106893" y="1831095"/>
            <a:ext cx="9968089" cy="2492549"/>
          </a:xfrm>
        </p:spPr>
        <p:txBody>
          <a:bodyPr>
            <a:normAutofit fontScale="90000"/>
          </a:bodyPr>
          <a:lstStyle/>
          <a:p>
            <a:pPr>
              <a:lnSpc>
                <a:spcPct val="150000"/>
              </a:lnSpc>
            </a:pPr>
            <a:r>
              <a:rPr lang="fa-IR" sz="4400" b="1" dirty="0">
                <a:solidFill>
                  <a:schemeClr val="accent1">
                    <a:lumMod val="50000"/>
                  </a:schemeClr>
                </a:solidFill>
                <a:effectLst/>
                <a:cs typeface="B Nazanin" panose="00000400000000000000" pitchFamily="2" charset="-78"/>
              </a:rPr>
              <a:t>مراحل و پیشنیازهای  مورد نیازجهت صدور و ارسال صورتحساب الکترونیکی به سامانه مودیان</a:t>
            </a:r>
            <a:br>
              <a:rPr lang="fa-IR" sz="4400" b="1" dirty="0">
                <a:solidFill>
                  <a:schemeClr val="accent1">
                    <a:lumMod val="50000"/>
                  </a:schemeClr>
                </a:solidFill>
                <a:effectLst/>
                <a:cs typeface="B Nazanin" panose="00000400000000000000" pitchFamily="2" charset="-78"/>
              </a:rPr>
            </a:br>
            <a:endParaRPr lang="fa-IR" sz="4400" b="1" dirty="0">
              <a:solidFill>
                <a:schemeClr val="accent1">
                  <a:lumMod val="50000"/>
                </a:schemeClr>
              </a:solidFill>
              <a:cs typeface="B Nazanin" panose="00000400000000000000" pitchFamily="2" charset="-78"/>
            </a:endParaRPr>
          </a:p>
        </p:txBody>
      </p:sp>
      <p:sp>
        <p:nvSpPr>
          <p:cNvPr id="3" name="Subtitle 2">
            <a:extLst>
              <a:ext uri="{FF2B5EF4-FFF2-40B4-BE49-F238E27FC236}">
                <a16:creationId xmlns:a16="http://schemas.microsoft.com/office/drawing/2014/main" id="{D05BC6A9-DDA6-9A46-A708-4D57BF082B6E}"/>
              </a:ext>
            </a:extLst>
          </p:cNvPr>
          <p:cNvSpPr>
            <a:spLocks noGrp="1"/>
          </p:cNvSpPr>
          <p:nvPr>
            <p:ph type="subTitle" idx="1"/>
          </p:nvPr>
        </p:nvSpPr>
        <p:spPr>
          <a:xfrm>
            <a:off x="1518938" y="3725874"/>
            <a:ext cx="9144000" cy="801511"/>
          </a:xfrm>
        </p:spPr>
        <p:txBody>
          <a:bodyPr>
            <a:normAutofit/>
          </a:bodyPr>
          <a:lstStyle/>
          <a:p>
            <a:r>
              <a:rPr lang="fa-IR" sz="3600" b="1" dirty="0">
                <a:solidFill>
                  <a:schemeClr val="accent1">
                    <a:lumMod val="75000"/>
                  </a:schemeClr>
                </a:solidFill>
                <a:cs typeface="B Nazanin" panose="00000400000000000000" pitchFamily="2" charset="-78"/>
              </a:rPr>
              <a:t> نرم افزار آرین سیستم</a:t>
            </a:r>
          </a:p>
        </p:txBody>
      </p:sp>
      <p:sp>
        <p:nvSpPr>
          <p:cNvPr id="4" name="Subtitle 2">
            <a:extLst>
              <a:ext uri="{FF2B5EF4-FFF2-40B4-BE49-F238E27FC236}">
                <a16:creationId xmlns:a16="http://schemas.microsoft.com/office/drawing/2014/main" id="{AFFD5C14-3F52-2BB9-82A7-4487B13E229D}"/>
              </a:ext>
            </a:extLst>
          </p:cNvPr>
          <p:cNvSpPr txBox="1">
            <a:spLocks/>
          </p:cNvSpPr>
          <p:nvPr/>
        </p:nvSpPr>
        <p:spPr>
          <a:xfrm>
            <a:off x="1518938" y="4742062"/>
            <a:ext cx="9144000" cy="80151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a-IR" sz="2000" b="1" dirty="0">
                <a:solidFill>
                  <a:schemeClr val="accent1">
                    <a:lumMod val="60000"/>
                    <a:lumOff val="40000"/>
                  </a:schemeClr>
                </a:solidFill>
                <a:cs typeface="B Nazanin" panose="00000400000000000000" pitchFamily="2" charset="-78"/>
              </a:rPr>
              <a:t>(طبق آخرین اطلاعیه سازمان اومور مالیاتی کشور)</a:t>
            </a:r>
          </a:p>
        </p:txBody>
      </p:sp>
      <p:pic>
        <p:nvPicPr>
          <p:cNvPr id="6" name="Picture 5">
            <a:extLst>
              <a:ext uri="{FF2B5EF4-FFF2-40B4-BE49-F238E27FC236}">
                <a16:creationId xmlns:a16="http://schemas.microsoft.com/office/drawing/2014/main" id="{4D148CDB-AC3F-685E-268C-98F4197446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85956" y="4916310"/>
            <a:ext cx="3206044" cy="1958504"/>
          </a:xfrm>
          <a:prstGeom prst="rect">
            <a:avLst/>
          </a:prstGeom>
        </p:spPr>
      </p:pic>
      <p:pic>
        <p:nvPicPr>
          <p:cNvPr id="7" name="Picture 6">
            <a:extLst>
              <a:ext uri="{FF2B5EF4-FFF2-40B4-BE49-F238E27FC236}">
                <a16:creationId xmlns:a16="http://schemas.microsoft.com/office/drawing/2014/main" id="{33E1385B-B50D-ABC4-B358-6BD2076D1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32303"/>
            <a:ext cx="3037879" cy="1855776"/>
          </a:xfrm>
          <a:prstGeom prst="rect">
            <a:avLst/>
          </a:prstGeom>
        </p:spPr>
      </p:pic>
      <p:pic>
        <p:nvPicPr>
          <p:cNvPr id="11" name="Picture 10">
            <a:extLst>
              <a:ext uri="{FF2B5EF4-FFF2-40B4-BE49-F238E27FC236}">
                <a16:creationId xmlns:a16="http://schemas.microsoft.com/office/drawing/2014/main" id="{B13ADEE0-CC9D-1CD8-2D2D-8055B21F28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8208" y="192969"/>
            <a:ext cx="1595581" cy="1307490"/>
          </a:xfrm>
          <a:prstGeom prst="rect">
            <a:avLst/>
          </a:prstGeom>
        </p:spPr>
      </p:pic>
    </p:spTree>
    <p:extLst>
      <p:ext uri="{BB962C8B-B14F-4D97-AF65-F5344CB8AC3E}">
        <p14:creationId xmlns:p14="http://schemas.microsoft.com/office/powerpoint/2010/main" val="2549532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8EB6EA-F5D2-E9E2-BAE8-65510853C9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32303"/>
            <a:ext cx="2802032" cy="1711702"/>
          </a:xfrm>
          <a:prstGeom prst="rect">
            <a:avLst/>
          </a:prstGeom>
        </p:spPr>
      </p:pic>
      <p:sp>
        <p:nvSpPr>
          <p:cNvPr id="2" name="Title 1">
            <a:extLst>
              <a:ext uri="{FF2B5EF4-FFF2-40B4-BE49-F238E27FC236}">
                <a16:creationId xmlns:a16="http://schemas.microsoft.com/office/drawing/2014/main" id="{021FF904-9B26-4AFF-A6F3-8B8529010CEC}"/>
              </a:ext>
            </a:extLst>
          </p:cNvPr>
          <p:cNvSpPr>
            <a:spLocks noGrp="1"/>
          </p:cNvSpPr>
          <p:nvPr>
            <p:ph type="title"/>
          </p:nvPr>
        </p:nvSpPr>
        <p:spPr>
          <a:xfrm>
            <a:off x="695678" y="353836"/>
            <a:ext cx="10800644" cy="1325563"/>
          </a:xfrm>
        </p:spPr>
        <p:txBody>
          <a:bodyPr>
            <a:normAutofit fontScale="90000"/>
          </a:bodyPr>
          <a:lstStyle/>
          <a:p>
            <a:pPr algn="just" rtl="1">
              <a:lnSpc>
                <a:spcPct val="150000"/>
              </a:lnSpc>
            </a:pPr>
            <a:r>
              <a:rPr lang="fa-IR" sz="2800" b="1" dirty="0">
                <a:solidFill>
                  <a:schemeClr val="accent1">
                    <a:lumMod val="50000"/>
                  </a:schemeClr>
                </a:solidFill>
                <a:cs typeface="B Nazanin" panose="00000400000000000000" pitchFamily="2" charset="-78"/>
              </a:rPr>
              <a:t>در راستای اجرای قانون پایانه های فروشگاهی و سامانه ی مودیان، جهت صدور و ارسال صورتحساب الکترونیکی به سامانه مودیان، ضروری است مراحل کلی ذیل توسط مودیان انجام پذیرد:</a:t>
            </a:r>
          </a:p>
        </p:txBody>
      </p:sp>
      <p:sp>
        <p:nvSpPr>
          <p:cNvPr id="3" name="Content Placeholder 2">
            <a:extLst>
              <a:ext uri="{FF2B5EF4-FFF2-40B4-BE49-F238E27FC236}">
                <a16:creationId xmlns:a16="http://schemas.microsoft.com/office/drawing/2014/main" id="{897A041D-3889-D234-F8AC-E17E0DFE3FE1}"/>
              </a:ext>
            </a:extLst>
          </p:cNvPr>
          <p:cNvSpPr>
            <a:spLocks noGrp="1"/>
          </p:cNvSpPr>
          <p:nvPr>
            <p:ph idx="1"/>
          </p:nvPr>
        </p:nvSpPr>
        <p:spPr/>
        <p:txBody>
          <a:bodyPr>
            <a:normAutofit/>
          </a:bodyPr>
          <a:lstStyle/>
          <a:p>
            <a:pPr marL="514350" indent="-514350" algn="just" rtl="1">
              <a:lnSpc>
                <a:spcPct val="150000"/>
              </a:lnSpc>
              <a:buFont typeface="+mj-lt"/>
              <a:buAutoNum type="arabicPeriod"/>
            </a:pPr>
            <a:r>
              <a:rPr lang="fa-IR" sz="2400" dirty="0">
                <a:cs typeface="B Nazanin" panose="00000400000000000000" pitchFamily="2" charset="-78"/>
              </a:rPr>
              <a:t>ثبت نام در نظام مالیاتی از طریق ورود به نشانی </a:t>
            </a:r>
            <a:r>
              <a:rPr lang="en-US" sz="2400" dirty="0">
                <a:solidFill>
                  <a:srgbClr val="000000"/>
                </a:solidFill>
                <a:effectLst/>
                <a:cs typeface="B Nazanin" panose="00000400000000000000" pitchFamily="2" charset="-78"/>
              </a:rPr>
              <a:t>my.tax.gov.ir</a:t>
            </a:r>
            <a:endParaRPr lang="fa-IR" sz="2400" dirty="0">
              <a:solidFill>
                <a:srgbClr val="000000"/>
              </a:solidFill>
              <a:effectLst/>
              <a:cs typeface="B Nazanin" panose="00000400000000000000" pitchFamily="2" charset="-78"/>
            </a:endParaRPr>
          </a:p>
          <a:p>
            <a:pPr marL="514350" indent="-514350" algn="just" rtl="1">
              <a:lnSpc>
                <a:spcPct val="150000"/>
              </a:lnSpc>
              <a:buFont typeface="+mj-lt"/>
              <a:buAutoNum type="arabicPeriod"/>
            </a:pPr>
            <a:r>
              <a:rPr lang="fa-IR" sz="2400" dirty="0">
                <a:solidFill>
                  <a:srgbClr val="000000"/>
                </a:solidFill>
                <a:effectLst/>
                <a:cs typeface="B Nazanin" panose="00000400000000000000" pitchFamily="2" charset="-78"/>
              </a:rPr>
              <a:t>اخذ گواهی امضاء الکترونیکی از مراکز صدور گواهی الکترونیکی میانی فعال که فهرست و مشخصات آنها در نشانی  </a:t>
            </a:r>
            <a:r>
              <a:rPr lang="en-US" sz="2400" dirty="0">
                <a:solidFill>
                  <a:srgbClr val="000000"/>
                </a:solidFill>
                <a:effectLst/>
                <a:cs typeface="B Nazanin" panose="00000400000000000000" pitchFamily="2" charset="-78"/>
              </a:rPr>
              <a:t>rca.gov.ir </a:t>
            </a:r>
            <a:r>
              <a:rPr lang="fa-IR" sz="2400" dirty="0">
                <a:solidFill>
                  <a:srgbClr val="000000"/>
                </a:solidFill>
                <a:effectLst/>
                <a:cs typeface="B Nazanin" panose="00000400000000000000" pitchFamily="2" charset="-78"/>
              </a:rPr>
              <a:t> موجود می باشد.</a:t>
            </a:r>
            <a:endParaRPr lang="fa-IR" sz="2400" dirty="0">
              <a:solidFill>
                <a:srgbClr val="000000"/>
              </a:solidFill>
              <a:cs typeface="B Nazanin" panose="00000400000000000000" pitchFamily="2" charset="-78"/>
            </a:endParaRPr>
          </a:p>
          <a:p>
            <a:pPr marL="514350" indent="-514350" algn="just" rtl="1">
              <a:lnSpc>
                <a:spcPct val="150000"/>
              </a:lnSpc>
              <a:buFont typeface="+mj-lt"/>
              <a:buAutoNum type="arabicPeriod"/>
            </a:pPr>
            <a:r>
              <a:rPr lang="fa-IR" sz="2400" dirty="0">
                <a:solidFill>
                  <a:srgbClr val="000000"/>
                </a:solidFill>
                <a:effectLst/>
                <a:cs typeface="B Nazanin" panose="00000400000000000000" pitchFamily="2" charset="-78"/>
              </a:rPr>
              <a:t>ورود به کارپوشه و دریافت شناسه یکتای حافظه مالیاتی از طریق ورود به نشانی </a:t>
            </a:r>
            <a:r>
              <a:rPr lang="en-US" sz="2400" dirty="0">
                <a:solidFill>
                  <a:srgbClr val="000000"/>
                </a:solidFill>
                <a:effectLst/>
                <a:cs typeface="B Nazanin" panose="00000400000000000000" pitchFamily="2" charset="-78"/>
              </a:rPr>
              <a:t>tp.tax.gov.ir</a:t>
            </a:r>
            <a:endParaRPr lang="fa-IR" sz="2400" dirty="0">
              <a:solidFill>
                <a:srgbClr val="000000"/>
              </a:solidFill>
              <a:effectLst/>
              <a:cs typeface="B Nazanin" panose="00000400000000000000" pitchFamily="2" charset="-78"/>
            </a:endParaRPr>
          </a:p>
          <a:p>
            <a:pPr marL="0" indent="0" algn="just" rtl="1">
              <a:lnSpc>
                <a:spcPct val="150000"/>
              </a:lnSpc>
              <a:buNone/>
            </a:pPr>
            <a:r>
              <a:rPr lang="fa-IR" sz="2400" dirty="0">
                <a:solidFill>
                  <a:srgbClr val="000000"/>
                </a:solidFill>
                <a:cs typeface="B Nazanin" panose="00000400000000000000" pitchFamily="2" charset="-78"/>
              </a:rPr>
              <a:t>(</a:t>
            </a:r>
            <a:r>
              <a:rPr lang="fa-IR" sz="2400" dirty="0">
                <a:solidFill>
                  <a:srgbClr val="000000"/>
                </a:solidFill>
                <a:effectLst/>
                <a:cs typeface="B Nazanin" panose="00000400000000000000" pitchFamily="2" charset="-78"/>
              </a:rPr>
              <a:t>این مرحله شامل: ورود به کارپوشه، انتخاب پرونده، انتخاب بخش عضویت (حسب مفاد اطلاعیه شماره ۱) و تکمیل اطلاعات، انتخاب روش ارسال اطلاعات،(توسط مودی)، بارگذاری گواهی امضاء الکترونیک و دریافت شناسه یکتای حافظه مالیاتی می باشد.)</a:t>
            </a:r>
            <a:endParaRPr lang="fa-IR" sz="2400" dirty="0">
              <a:cs typeface="B Nazanin" panose="00000400000000000000" pitchFamily="2" charset="-78"/>
            </a:endParaRPr>
          </a:p>
        </p:txBody>
      </p:sp>
      <p:pic>
        <p:nvPicPr>
          <p:cNvPr id="5" name="Picture 4">
            <a:extLst>
              <a:ext uri="{FF2B5EF4-FFF2-40B4-BE49-F238E27FC236}">
                <a16:creationId xmlns:a16="http://schemas.microsoft.com/office/drawing/2014/main" id="{78E0150C-0B82-C74D-322B-07AAF69433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54121" y="5002224"/>
            <a:ext cx="3037879" cy="1855776"/>
          </a:xfrm>
          <a:prstGeom prst="rect">
            <a:avLst/>
          </a:prstGeom>
        </p:spPr>
      </p:pic>
    </p:spTree>
    <p:extLst>
      <p:ext uri="{BB962C8B-B14F-4D97-AF65-F5344CB8AC3E}">
        <p14:creationId xmlns:p14="http://schemas.microsoft.com/office/powerpoint/2010/main" val="2138677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12B12475-C2BB-89BF-682D-C2AE7D6A2D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4919" y="1154055"/>
            <a:ext cx="6702161" cy="3039886"/>
          </a:xfrm>
        </p:spPr>
      </p:pic>
      <p:pic>
        <p:nvPicPr>
          <p:cNvPr id="10" name="Picture 9">
            <a:extLst>
              <a:ext uri="{FF2B5EF4-FFF2-40B4-BE49-F238E27FC236}">
                <a16:creationId xmlns:a16="http://schemas.microsoft.com/office/drawing/2014/main" id="{69D702BD-A309-1C75-573F-80ECB56A5A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1" y="-32303"/>
            <a:ext cx="3037879" cy="1855776"/>
          </a:xfrm>
          <a:prstGeom prst="rect">
            <a:avLst/>
          </a:prstGeom>
        </p:spPr>
      </p:pic>
      <p:pic>
        <p:nvPicPr>
          <p:cNvPr id="11" name="Picture 10">
            <a:extLst>
              <a:ext uri="{FF2B5EF4-FFF2-40B4-BE49-F238E27FC236}">
                <a16:creationId xmlns:a16="http://schemas.microsoft.com/office/drawing/2014/main" id="{137B2682-F359-8EDD-4087-A491DFA839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85956" y="4916310"/>
            <a:ext cx="3206044" cy="1958504"/>
          </a:xfrm>
          <a:prstGeom prst="rect">
            <a:avLst/>
          </a:prstGeom>
        </p:spPr>
      </p:pic>
      <p:pic>
        <p:nvPicPr>
          <p:cNvPr id="9" name="Picture 8">
            <a:extLst>
              <a:ext uri="{FF2B5EF4-FFF2-40B4-BE49-F238E27FC236}">
                <a16:creationId xmlns:a16="http://schemas.microsoft.com/office/drawing/2014/main" id="{03741AD6-C9B5-3711-E857-1F3E8FC8C7A9}"/>
              </a:ext>
            </a:extLst>
          </p:cNvPr>
          <p:cNvPicPr>
            <a:picLocks noChangeAspect="1"/>
          </p:cNvPicPr>
          <p:nvPr/>
        </p:nvPicPr>
        <p:blipFill rotWithShape="1">
          <a:blip r:embed="rId4">
            <a:extLst>
              <a:ext uri="{28A0092B-C50C-407E-A947-70E740481C1C}">
                <a14:useLocalDpi xmlns:a14="http://schemas.microsoft.com/office/drawing/2010/main" val="0"/>
              </a:ext>
            </a:extLst>
          </a:blip>
          <a:srcRect l="802" t="9204" r="359" b="15942"/>
          <a:stretch/>
        </p:blipFill>
        <p:spPr>
          <a:xfrm>
            <a:off x="1049865" y="4560394"/>
            <a:ext cx="10092267" cy="948266"/>
          </a:xfrm>
          <a:prstGeom prst="rect">
            <a:avLst/>
          </a:prstGeom>
        </p:spPr>
      </p:pic>
    </p:spTree>
    <p:extLst>
      <p:ext uri="{BB962C8B-B14F-4D97-AF65-F5344CB8AC3E}">
        <p14:creationId xmlns:p14="http://schemas.microsoft.com/office/powerpoint/2010/main" val="694765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A78BD6-B453-2681-9418-46D8237645A7}"/>
              </a:ext>
            </a:extLst>
          </p:cNvPr>
          <p:cNvSpPr>
            <a:spLocks noGrp="1"/>
          </p:cNvSpPr>
          <p:nvPr>
            <p:ph idx="1"/>
          </p:nvPr>
        </p:nvSpPr>
        <p:spPr>
          <a:xfrm>
            <a:off x="838200" y="768096"/>
            <a:ext cx="10515600" cy="5408867"/>
          </a:xfrm>
        </p:spPr>
        <p:txBody>
          <a:bodyPr>
            <a:normAutofit/>
          </a:bodyPr>
          <a:lstStyle/>
          <a:p>
            <a:pPr marL="514350" indent="-514350" algn="just" rtl="1">
              <a:lnSpc>
                <a:spcPct val="150000"/>
              </a:lnSpc>
              <a:buFont typeface="+mj-lt"/>
              <a:buAutoNum type="arabicPeriod" startAt="4"/>
            </a:pPr>
            <a:r>
              <a:rPr lang="fa-IR" sz="2400" dirty="0">
                <a:cs typeface="B Nazanin" panose="00000400000000000000" pitchFamily="2" charset="-78"/>
              </a:rPr>
              <a:t> </a:t>
            </a:r>
            <a:r>
              <a:rPr lang="fa-IR" sz="2400" dirty="0">
                <a:solidFill>
                  <a:srgbClr val="000000"/>
                </a:solidFill>
                <a:effectLst/>
                <a:cs typeface="B Nazanin" panose="00000400000000000000" pitchFamily="2" charset="-78"/>
              </a:rPr>
              <a:t>اخذ شناسه کالا / خدمت جهت صدور صورتحساب الکترونیکی از وزارت صنعت، معدن و تجارت(</a:t>
            </a:r>
            <a:r>
              <a:rPr lang="fa-IR" sz="2400" b="0" i="0" u="none" strike="noStrike" baseline="0" dirty="0">
                <a:latin typeface="BNazanin"/>
                <a:cs typeface="B Nazanin" panose="00000400000000000000" pitchFamily="2" charset="-78"/>
              </a:rPr>
              <a:t>درگاه سامانه جامع تجارت)</a:t>
            </a:r>
            <a:r>
              <a:rPr lang="fa-IR" sz="2400" dirty="0">
                <a:solidFill>
                  <a:srgbClr val="000000"/>
                </a:solidFill>
                <a:effectLst/>
                <a:cs typeface="B Nazanin" panose="00000400000000000000" pitchFamily="2" charset="-78"/>
              </a:rPr>
              <a:t> (راهنمای دریافت شناسه کالا و خدمات در درگاه سازمان امور مالیاتی کشور به نشانی </a:t>
            </a:r>
            <a:r>
              <a:rPr lang="en-US" sz="2400" dirty="0">
                <a:solidFill>
                  <a:srgbClr val="000000"/>
                </a:solidFill>
                <a:effectLst/>
                <a:cs typeface="B Nazanin" panose="00000400000000000000" pitchFamily="2" charset="-78"/>
              </a:rPr>
              <a:t> intamedia.ir  </a:t>
            </a:r>
            <a:r>
              <a:rPr lang="fa-IR" sz="2400" dirty="0">
                <a:solidFill>
                  <a:srgbClr val="000000"/>
                </a:solidFill>
                <a:effectLst/>
                <a:cs typeface="B Nazanin" panose="00000400000000000000" pitchFamily="2" charset="-78"/>
              </a:rPr>
              <a:t>قرار داده شده است. ) ( حسب مفاد اطلاعیه شماره ۴)</a:t>
            </a:r>
          </a:p>
          <a:p>
            <a:pPr marL="514350" indent="-514350" algn="just" rtl="1">
              <a:lnSpc>
                <a:spcPct val="150000"/>
              </a:lnSpc>
              <a:buFont typeface="+mj-lt"/>
              <a:buAutoNum type="arabicPeriod" startAt="4"/>
            </a:pPr>
            <a:r>
              <a:rPr lang="fa-IR" sz="2400" dirty="0">
                <a:solidFill>
                  <a:srgbClr val="000000"/>
                </a:solidFill>
                <a:cs typeface="B Nazanin" panose="00000400000000000000" pitchFamily="2" charset="-78"/>
              </a:rPr>
              <a:t> </a:t>
            </a:r>
            <a:r>
              <a:rPr lang="fa-IR" sz="2400" dirty="0">
                <a:solidFill>
                  <a:srgbClr val="000000"/>
                </a:solidFill>
                <a:effectLst/>
                <a:cs typeface="B Nazanin" panose="00000400000000000000" pitchFamily="2" charset="-78"/>
              </a:rPr>
              <a:t>دریافت فهرست شناسه کالا / خدمات تخصیص داده شده به همراه نرخ/مشمولیت مالیات بر ارزش افزوده از سامانه دریافت شناسه کالا/خدمات به نشانی </a:t>
            </a:r>
            <a:r>
              <a:rPr lang="en-US" sz="2400" dirty="0">
                <a:solidFill>
                  <a:srgbClr val="000000"/>
                </a:solidFill>
                <a:effectLst/>
                <a:cs typeface="B Nazanin" panose="00000400000000000000" pitchFamily="2" charset="-78"/>
              </a:rPr>
              <a:t>stuffid.tax.gov.ir</a:t>
            </a:r>
            <a:endParaRPr lang="fa-IR" sz="2400" dirty="0">
              <a:solidFill>
                <a:srgbClr val="000000"/>
              </a:solidFill>
              <a:effectLst/>
              <a:cs typeface="B Nazanin" panose="00000400000000000000" pitchFamily="2" charset="-78"/>
            </a:endParaRPr>
          </a:p>
          <a:p>
            <a:pPr marL="0" indent="0" algn="just" rtl="1">
              <a:lnSpc>
                <a:spcPct val="150000"/>
              </a:lnSpc>
              <a:buNone/>
            </a:pPr>
            <a:r>
              <a:rPr lang="fa-IR" sz="2400" dirty="0">
                <a:solidFill>
                  <a:srgbClr val="000000"/>
                </a:solidFill>
                <a:cs typeface="B Nazanin" panose="00000400000000000000" pitchFamily="2" charset="-78"/>
              </a:rPr>
              <a:t>(</a:t>
            </a:r>
            <a:r>
              <a:rPr lang="fa-IR" sz="2400" dirty="0">
                <a:solidFill>
                  <a:srgbClr val="000000"/>
                </a:solidFill>
                <a:effectLst/>
                <a:cs typeface="B Nazanin" panose="00000400000000000000" pitchFamily="2" charset="-78"/>
              </a:rPr>
              <a:t>در حال حاضر در سامانه مذکور فهرست شناسه کالا/خدمات عمومی موجود می باشد. مودیان می توانند تا زمان اخذ شناسه کالا/خدمات اختصاصی، از شناسه کالا/خدمات عمومی موجود در سامانه مذکور بهره برداری نمایند.</a:t>
            </a:r>
            <a:r>
              <a:rPr lang="fa-IR" sz="2400" dirty="0">
                <a:solidFill>
                  <a:srgbClr val="000000"/>
                </a:solidFill>
                <a:cs typeface="B Nazanin" panose="00000400000000000000" pitchFamily="2" charset="-78"/>
              </a:rPr>
              <a:t>)</a:t>
            </a:r>
            <a:endParaRPr lang="fa-IR" sz="2400" dirty="0">
              <a:cs typeface="B Nazanin" panose="00000400000000000000" pitchFamily="2" charset="-78"/>
            </a:endParaRPr>
          </a:p>
        </p:txBody>
      </p:sp>
      <p:pic>
        <p:nvPicPr>
          <p:cNvPr id="4" name="Picture 3">
            <a:extLst>
              <a:ext uri="{FF2B5EF4-FFF2-40B4-BE49-F238E27FC236}">
                <a16:creationId xmlns:a16="http://schemas.microsoft.com/office/drawing/2014/main" id="{A0E5FC3F-C50E-4D8A-36A1-9F3F1A65FA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32303"/>
            <a:ext cx="2802032" cy="1711702"/>
          </a:xfrm>
          <a:prstGeom prst="rect">
            <a:avLst/>
          </a:prstGeom>
        </p:spPr>
      </p:pic>
      <p:pic>
        <p:nvPicPr>
          <p:cNvPr id="5" name="Picture 4">
            <a:extLst>
              <a:ext uri="{FF2B5EF4-FFF2-40B4-BE49-F238E27FC236}">
                <a16:creationId xmlns:a16="http://schemas.microsoft.com/office/drawing/2014/main" id="{5CC9006B-88AE-75C6-BB78-EBD02F91C8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9968" y="5155030"/>
            <a:ext cx="2802032" cy="1711702"/>
          </a:xfrm>
          <a:prstGeom prst="rect">
            <a:avLst/>
          </a:prstGeom>
        </p:spPr>
      </p:pic>
    </p:spTree>
    <p:extLst>
      <p:ext uri="{BB962C8B-B14F-4D97-AF65-F5344CB8AC3E}">
        <p14:creationId xmlns:p14="http://schemas.microsoft.com/office/powerpoint/2010/main" val="2821268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DEC911-61EB-F887-DDF4-388D7695A94A}"/>
              </a:ext>
            </a:extLst>
          </p:cNvPr>
          <p:cNvSpPr>
            <a:spLocks noGrp="1"/>
          </p:cNvSpPr>
          <p:nvPr>
            <p:ph idx="1"/>
          </p:nvPr>
        </p:nvSpPr>
        <p:spPr>
          <a:xfrm>
            <a:off x="838200" y="812800"/>
            <a:ext cx="10515600" cy="5364163"/>
          </a:xfrm>
        </p:spPr>
        <p:txBody>
          <a:bodyPr>
            <a:normAutofit/>
          </a:bodyPr>
          <a:lstStyle/>
          <a:p>
            <a:pPr marL="514350" indent="-514350" algn="r" rtl="1">
              <a:lnSpc>
                <a:spcPct val="150000"/>
              </a:lnSpc>
              <a:buFont typeface="+mj-lt"/>
              <a:buAutoNum type="arabicPeriod" startAt="6"/>
            </a:pPr>
            <a:r>
              <a:rPr lang="fa-IR" sz="2400" dirty="0">
                <a:cs typeface="B Nazanin" panose="00000400000000000000" pitchFamily="2" charset="-78"/>
              </a:rPr>
              <a:t>دارا بودن ماژول فروش و بازرگانی در نرم افزار آرین سیستم</a:t>
            </a:r>
          </a:p>
          <a:p>
            <a:pPr marL="514350" indent="-514350" algn="r" rtl="1">
              <a:lnSpc>
                <a:spcPct val="150000"/>
              </a:lnSpc>
              <a:buFont typeface="+mj-lt"/>
              <a:buAutoNum type="arabicPeriod" startAt="6"/>
            </a:pPr>
            <a:r>
              <a:rPr lang="fa-IR" sz="2400" dirty="0">
                <a:cs typeface="B Nazanin" panose="00000400000000000000" pitchFamily="2" charset="-78"/>
              </a:rPr>
              <a:t>تماس با واحد فروش جهت دریافت ماژول مورد نیاز</a:t>
            </a:r>
          </a:p>
          <a:p>
            <a:pPr marL="514350" indent="-514350" algn="r" rtl="1">
              <a:lnSpc>
                <a:spcPct val="150000"/>
              </a:lnSpc>
              <a:buFont typeface="+mj-lt"/>
              <a:buAutoNum type="arabicPeriod" startAt="6"/>
            </a:pPr>
            <a:r>
              <a:rPr lang="fa-IR" sz="2400" dirty="0">
                <a:cs typeface="B Nazanin" panose="00000400000000000000" pitchFamily="2" charset="-78"/>
              </a:rPr>
              <a:t>بروزرسانی به آخرین ورژن آرین سیستم جهت دریافت تغییرات</a:t>
            </a:r>
          </a:p>
          <a:p>
            <a:pPr marL="514350" indent="-514350" algn="r" rtl="1">
              <a:lnSpc>
                <a:spcPct val="150000"/>
              </a:lnSpc>
              <a:buFont typeface="+mj-lt"/>
              <a:buAutoNum type="arabicPeriod" startAt="6"/>
            </a:pPr>
            <a:r>
              <a:rPr lang="fa-IR" sz="2400" dirty="0">
                <a:cs typeface="B Nazanin" panose="00000400000000000000" pitchFamily="2" charset="-78"/>
              </a:rPr>
              <a:t>مجهز به اینترنت بودن سیستم مورد استفاده جهت ارسال صورت حساب </a:t>
            </a:r>
          </a:p>
          <a:p>
            <a:pPr marL="514350" indent="-514350" algn="r" rtl="1">
              <a:lnSpc>
                <a:spcPct val="150000"/>
              </a:lnSpc>
              <a:buFont typeface="+mj-lt"/>
              <a:buAutoNum type="arabicPeriod" startAt="6"/>
            </a:pPr>
            <a:r>
              <a:rPr lang="fa-IR" sz="2400" dirty="0">
                <a:cs typeface="B Nazanin" panose="00000400000000000000" pitchFamily="2" charset="-78"/>
              </a:rPr>
              <a:t>وارد کردن شناسه ی کالا/ خدمات در نرم افزار آرین سیستم ، در فرم کالا </a:t>
            </a:r>
          </a:p>
          <a:p>
            <a:pPr marL="514350" indent="-514350" algn="r" rtl="1">
              <a:lnSpc>
                <a:spcPct val="150000"/>
              </a:lnSpc>
              <a:buFont typeface="+mj-lt"/>
              <a:buAutoNum type="arabicPeriod" startAt="6"/>
            </a:pPr>
            <a:endParaRPr lang="fa-IR" sz="2400" dirty="0">
              <a:cs typeface="B Nazanin" panose="00000400000000000000" pitchFamily="2" charset="-78"/>
            </a:endParaRPr>
          </a:p>
          <a:p>
            <a:pPr marL="514350" indent="-514350" algn="r" rtl="1">
              <a:lnSpc>
                <a:spcPct val="150000"/>
              </a:lnSpc>
              <a:buFont typeface="+mj-lt"/>
              <a:buAutoNum type="arabicPeriod" startAt="6"/>
            </a:pPr>
            <a:endParaRPr lang="fa-IR" sz="2400" dirty="0">
              <a:cs typeface="B Nazanin" panose="00000400000000000000" pitchFamily="2" charset="-78"/>
            </a:endParaRPr>
          </a:p>
          <a:p>
            <a:pPr marL="514350" indent="-514350" algn="r" rtl="1">
              <a:lnSpc>
                <a:spcPct val="150000"/>
              </a:lnSpc>
              <a:buFont typeface="+mj-lt"/>
              <a:buAutoNum type="arabicPeriod" startAt="6"/>
            </a:pPr>
            <a:endParaRPr lang="fa-IR" sz="2400" dirty="0">
              <a:cs typeface="B Nazanin" panose="00000400000000000000" pitchFamily="2" charset="-78"/>
            </a:endParaRPr>
          </a:p>
          <a:p>
            <a:pPr marL="514350" indent="-514350" algn="r" rtl="1">
              <a:lnSpc>
                <a:spcPct val="150000"/>
              </a:lnSpc>
              <a:buFont typeface="+mj-lt"/>
              <a:buAutoNum type="arabicPeriod" startAt="6"/>
            </a:pPr>
            <a:endParaRPr lang="fa-IR" sz="2400" dirty="0">
              <a:cs typeface="B Nazanin" panose="00000400000000000000" pitchFamily="2" charset="-78"/>
            </a:endParaRPr>
          </a:p>
        </p:txBody>
      </p:sp>
      <p:pic>
        <p:nvPicPr>
          <p:cNvPr id="4" name="Picture 3">
            <a:extLst>
              <a:ext uri="{FF2B5EF4-FFF2-40B4-BE49-F238E27FC236}">
                <a16:creationId xmlns:a16="http://schemas.microsoft.com/office/drawing/2014/main" id="{9463B739-2B02-FF4F-FFAD-555A5EE631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9725"/>
            <a:ext cx="2802032" cy="1711702"/>
          </a:xfrm>
          <a:prstGeom prst="rect">
            <a:avLst/>
          </a:prstGeom>
        </p:spPr>
      </p:pic>
      <p:pic>
        <p:nvPicPr>
          <p:cNvPr id="5" name="Picture 4">
            <a:extLst>
              <a:ext uri="{FF2B5EF4-FFF2-40B4-BE49-F238E27FC236}">
                <a16:creationId xmlns:a16="http://schemas.microsoft.com/office/drawing/2014/main" id="{E9E716DC-1FCB-B63F-0A88-B14DD968F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9968" y="5157587"/>
            <a:ext cx="2802032" cy="1711702"/>
          </a:xfrm>
          <a:prstGeom prst="rect">
            <a:avLst/>
          </a:prstGeom>
        </p:spPr>
      </p:pic>
    </p:spTree>
    <p:extLst>
      <p:ext uri="{BB962C8B-B14F-4D97-AF65-F5344CB8AC3E}">
        <p14:creationId xmlns:p14="http://schemas.microsoft.com/office/powerpoint/2010/main" val="616233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63B739-2B02-FF4F-FFAD-555A5EE631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9725"/>
            <a:ext cx="2802032" cy="1711702"/>
          </a:xfrm>
          <a:prstGeom prst="rect">
            <a:avLst/>
          </a:prstGeom>
        </p:spPr>
      </p:pic>
      <p:pic>
        <p:nvPicPr>
          <p:cNvPr id="5" name="Picture 4">
            <a:extLst>
              <a:ext uri="{FF2B5EF4-FFF2-40B4-BE49-F238E27FC236}">
                <a16:creationId xmlns:a16="http://schemas.microsoft.com/office/drawing/2014/main" id="{E9E716DC-1FCB-B63F-0A88-B14DD968F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9968" y="5157587"/>
            <a:ext cx="2802032" cy="1711702"/>
          </a:xfrm>
          <a:prstGeom prst="rect">
            <a:avLst/>
          </a:prstGeom>
        </p:spPr>
      </p:pic>
      <p:sp>
        <p:nvSpPr>
          <p:cNvPr id="2" name="Content Placeholder 1"/>
          <p:cNvSpPr>
            <a:spLocks noGrp="1"/>
          </p:cNvSpPr>
          <p:nvPr>
            <p:ph idx="1"/>
          </p:nvPr>
        </p:nvSpPr>
        <p:spPr>
          <a:xfrm>
            <a:off x="838200" y="993422"/>
            <a:ext cx="10515600" cy="4799719"/>
          </a:xfrm>
        </p:spPr>
        <p:txBody>
          <a:bodyPr>
            <a:normAutofit/>
          </a:bodyPr>
          <a:lstStyle/>
          <a:p>
            <a:pPr marL="0" indent="0" algn="just" rtl="1">
              <a:buNone/>
            </a:pPr>
            <a:r>
              <a:rPr lang="fa-IR" sz="2400" dirty="0">
                <a:solidFill>
                  <a:schemeClr val="accent1">
                    <a:lumMod val="50000"/>
                  </a:schemeClr>
                </a:solidFill>
                <a:cs typeface="B Nazanin" panose="00000400000000000000" pitchFamily="2" charset="-78"/>
              </a:rPr>
              <a:t> </a:t>
            </a:r>
            <a:r>
              <a:rPr lang="fa-IR" sz="3200" b="1" dirty="0">
                <a:solidFill>
                  <a:schemeClr val="accent1">
                    <a:lumMod val="50000"/>
                  </a:schemeClr>
                </a:solidFill>
                <a:cs typeface="B Nazanin" panose="00000400000000000000" pitchFamily="2" charset="-78"/>
              </a:rPr>
              <a:t>موضوع صورتحساب الکترونیکی</a:t>
            </a:r>
            <a:endParaRPr lang="en-US" sz="3200" b="1" dirty="0">
              <a:solidFill>
                <a:schemeClr val="accent1">
                  <a:lumMod val="50000"/>
                </a:schemeClr>
              </a:solidFill>
              <a:cs typeface="B Nazanin" panose="00000400000000000000" pitchFamily="2" charset="-78"/>
            </a:endParaRPr>
          </a:p>
          <a:p>
            <a:pPr marL="0" indent="0" algn="just" rtl="1">
              <a:buNone/>
            </a:pPr>
            <a:r>
              <a:rPr lang="fa-IR" sz="2400" dirty="0">
                <a:cs typeface="B Nazanin" panose="00000400000000000000" pitchFamily="2" charset="-78"/>
              </a:rPr>
              <a:t>	</a:t>
            </a:r>
            <a:r>
              <a:rPr lang="fa-IR" dirty="0">
                <a:solidFill>
                  <a:schemeClr val="accent1">
                    <a:lumMod val="75000"/>
                  </a:schemeClr>
                </a:solidFill>
                <a:cs typeface="B Nazanin" panose="00000400000000000000" pitchFamily="2" charset="-78"/>
              </a:rPr>
              <a:t>1- صورتحساب اصلی فروش</a:t>
            </a:r>
            <a:endParaRPr lang="en-US" dirty="0">
              <a:solidFill>
                <a:schemeClr val="accent1">
                  <a:lumMod val="75000"/>
                </a:schemeClr>
              </a:solidFill>
              <a:cs typeface="B Nazanin" panose="00000400000000000000" pitchFamily="2" charset="-78"/>
            </a:endParaRPr>
          </a:p>
          <a:p>
            <a:pPr marL="0" indent="0" algn="just" rtl="1">
              <a:buNone/>
            </a:pPr>
            <a:r>
              <a:rPr lang="fa-IR" sz="2400" dirty="0">
                <a:cs typeface="B Nazanin" panose="00000400000000000000" pitchFamily="2" charset="-78"/>
              </a:rPr>
              <a:t>	   اولین صورتحساب الکترونیکی است که با انجام هر معامله صادر و به سامانه مودیان ارسال </a:t>
            </a:r>
          </a:p>
          <a:p>
            <a:pPr marL="0" indent="0" algn="just" rtl="1">
              <a:buNone/>
            </a:pPr>
            <a:r>
              <a:rPr lang="fa-IR" sz="2400" dirty="0">
                <a:cs typeface="B Nazanin" panose="00000400000000000000" pitchFamily="2" charset="-78"/>
              </a:rPr>
              <a:t>                می شود ، صورتحساب اصلی فروش نامیده میشود.</a:t>
            </a:r>
            <a:endParaRPr lang="en-US" sz="2400" dirty="0">
              <a:cs typeface="B Nazanin" panose="00000400000000000000" pitchFamily="2" charset="-78"/>
            </a:endParaRPr>
          </a:p>
          <a:p>
            <a:pPr marL="0" indent="0" algn="just" rtl="1">
              <a:buNone/>
            </a:pPr>
            <a:endParaRPr lang="fa-IR" sz="2400" dirty="0">
              <a:cs typeface="B Nazanin" panose="00000400000000000000" pitchFamily="2" charset="-78"/>
            </a:endParaRPr>
          </a:p>
          <a:p>
            <a:pPr marL="0" indent="0" algn="just" rtl="1">
              <a:buNone/>
            </a:pPr>
            <a:r>
              <a:rPr lang="fa-IR" sz="2400" dirty="0">
                <a:cs typeface="B Nazanin" panose="00000400000000000000" pitchFamily="2" charset="-78"/>
              </a:rPr>
              <a:t>	</a:t>
            </a:r>
            <a:r>
              <a:rPr lang="fa-IR" dirty="0">
                <a:solidFill>
                  <a:schemeClr val="accent1">
                    <a:lumMod val="75000"/>
                  </a:schemeClr>
                </a:solidFill>
                <a:cs typeface="B Nazanin" panose="00000400000000000000" pitchFamily="2" charset="-78"/>
              </a:rPr>
              <a:t> 2-صورتحساب الکترونیکی اصلاحی </a:t>
            </a:r>
            <a:r>
              <a:rPr lang="fa-IR" sz="2400" dirty="0">
                <a:cs typeface="B Nazanin" panose="00000400000000000000" pitchFamily="2" charset="-78"/>
              </a:rPr>
              <a:t>		    	</a:t>
            </a:r>
            <a:endParaRPr lang="fa-IR" dirty="0">
              <a:solidFill>
                <a:schemeClr val="accent1">
                  <a:lumMod val="75000"/>
                </a:schemeClr>
              </a:solidFill>
              <a:cs typeface="B Nazanin" panose="00000400000000000000" pitchFamily="2" charset="-78"/>
            </a:endParaRPr>
          </a:p>
          <a:p>
            <a:pPr marL="0" indent="0" algn="just" rtl="1">
              <a:lnSpc>
                <a:spcPct val="150000"/>
              </a:lnSpc>
              <a:buNone/>
            </a:pPr>
            <a:r>
              <a:rPr lang="fa-IR" sz="2400" dirty="0">
                <a:cs typeface="B Nazanin" panose="00000400000000000000" pitchFamily="2" charset="-78"/>
              </a:rPr>
              <a:t>	 چنانچه پس از صدور صورتحساب اصلی فروش نیاز به اصلاح اقلام اطلاعاتی صورتحساب به غیر از اقلام 	 اطلاعاتی اصلی مربوط به خریدار شامل : شماره اقتصادی، شناسه ملی/شماره ملی/شناسه مشارکت</a:t>
            </a:r>
          </a:p>
          <a:p>
            <a:pPr marL="0" indent="0" algn="just" rtl="1">
              <a:lnSpc>
                <a:spcPct val="150000"/>
              </a:lnSpc>
              <a:buNone/>
            </a:pPr>
            <a:r>
              <a:rPr lang="fa-IR" sz="2400" dirty="0">
                <a:cs typeface="B Nazanin" panose="00000400000000000000" pitchFamily="2" charset="-78"/>
              </a:rPr>
              <a:t>             مدنی/کد فراگیر اتباع غیر ایرانی خریدار و همچنین اطلاعات مربوط به قلم کالا/خدمات</a:t>
            </a:r>
          </a:p>
        </p:txBody>
      </p:sp>
    </p:spTree>
    <p:extLst>
      <p:ext uri="{BB962C8B-B14F-4D97-AF65-F5344CB8AC3E}">
        <p14:creationId xmlns:p14="http://schemas.microsoft.com/office/powerpoint/2010/main" val="2512462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63B739-2B02-FF4F-FFAD-555A5EE631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9725"/>
            <a:ext cx="2802032" cy="1711702"/>
          </a:xfrm>
          <a:prstGeom prst="rect">
            <a:avLst/>
          </a:prstGeom>
        </p:spPr>
      </p:pic>
      <p:pic>
        <p:nvPicPr>
          <p:cNvPr id="5" name="Picture 4">
            <a:extLst>
              <a:ext uri="{FF2B5EF4-FFF2-40B4-BE49-F238E27FC236}">
                <a16:creationId xmlns:a16="http://schemas.microsoft.com/office/drawing/2014/main" id="{E9E716DC-1FCB-B63F-0A88-B14DD968F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9968" y="5157587"/>
            <a:ext cx="2802032" cy="1711702"/>
          </a:xfrm>
          <a:prstGeom prst="rect">
            <a:avLst/>
          </a:prstGeom>
        </p:spPr>
      </p:pic>
      <p:sp>
        <p:nvSpPr>
          <p:cNvPr id="2" name="Content Placeholder 1"/>
          <p:cNvSpPr>
            <a:spLocks noGrp="1"/>
          </p:cNvSpPr>
          <p:nvPr>
            <p:ph idx="1"/>
          </p:nvPr>
        </p:nvSpPr>
        <p:spPr>
          <a:xfrm>
            <a:off x="838200" y="1825625"/>
            <a:ext cx="10515600" cy="4180064"/>
          </a:xfrm>
        </p:spPr>
        <p:txBody>
          <a:bodyPr/>
          <a:lstStyle/>
          <a:p>
            <a:pPr marL="0" indent="0" algn="just" rtl="1">
              <a:lnSpc>
                <a:spcPct val="150000"/>
              </a:lnSpc>
              <a:buNone/>
            </a:pPr>
            <a:r>
              <a:rPr lang="fa-IR" sz="2400" dirty="0">
                <a:cs typeface="B Nazanin" panose="00000400000000000000" pitchFamily="2" charset="-78"/>
              </a:rPr>
              <a:t>شامل : شناسه کالا/خدمت باشد ، صادرکننده صورتحساب الکترونیکی می بایست بر اساس آخرین سریال صورتحساب الکترونیکی موجود ، صورتحساب جدید (اصلاحی) که حاوی شماره منحصر به فرد  مالیاتی صورتحساب مرجع است را صادر و به سامانه مودیان ارسال نماید . در صورت اصلاحی , کلیه اطلاعات صورتحساب الکترونیکی مرجع به همراه اصلاحات آن درج میگردد . پس از تأیید صورتحساب اصلاحی توسط خریدار ، صورتحساب الکترونیکی مرجع ، ابطالی محسوب شده و قابلیت استفاده مجدد به عنوان صورتحساب الکترونیکی مرجع را ندارد .</a:t>
            </a:r>
            <a:endParaRPr lang="en-US" sz="2400" dirty="0">
              <a:cs typeface="B Nazanin" panose="00000400000000000000" pitchFamily="2" charset="-78"/>
            </a:endParaRPr>
          </a:p>
          <a:p>
            <a:pPr marL="0" indent="0" algn="r" rtl="1">
              <a:buNone/>
            </a:pPr>
            <a:endParaRPr lang="fa-IR" dirty="0"/>
          </a:p>
        </p:txBody>
      </p:sp>
    </p:spTree>
    <p:extLst>
      <p:ext uri="{BB962C8B-B14F-4D97-AF65-F5344CB8AC3E}">
        <p14:creationId xmlns:p14="http://schemas.microsoft.com/office/powerpoint/2010/main" val="3433411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63B739-2B02-FF4F-FFAD-555A5EE631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9725"/>
            <a:ext cx="2802032" cy="1711702"/>
          </a:xfrm>
          <a:prstGeom prst="rect">
            <a:avLst/>
          </a:prstGeom>
        </p:spPr>
      </p:pic>
      <p:pic>
        <p:nvPicPr>
          <p:cNvPr id="5" name="Picture 4">
            <a:extLst>
              <a:ext uri="{FF2B5EF4-FFF2-40B4-BE49-F238E27FC236}">
                <a16:creationId xmlns:a16="http://schemas.microsoft.com/office/drawing/2014/main" id="{E9E716DC-1FCB-B63F-0A88-B14DD968F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9968" y="5157587"/>
            <a:ext cx="2802032" cy="1711702"/>
          </a:xfrm>
          <a:prstGeom prst="rect">
            <a:avLst/>
          </a:prstGeom>
        </p:spPr>
      </p:pic>
      <p:sp>
        <p:nvSpPr>
          <p:cNvPr id="2" name="Content Placeholder 1"/>
          <p:cNvSpPr>
            <a:spLocks noGrp="1"/>
          </p:cNvSpPr>
          <p:nvPr>
            <p:ph idx="1"/>
          </p:nvPr>
        </p:nvSpPr>
        <p:spPr>
          <a:xfrm>
            <a:off x="838200" y="1023496"/>
            <a:ext cx="10515600" cy="4811007"/>
          </a:xfrm>
        </p:spPr>
        <p:txBody>
          <a:bodyPr>
            <a:normAutofit lnSpcReduction="10000"/>
          </a:bodyPr>
          <a:lstStyle/>
          <a:p>
            <a:pPr marL="0" indent="0" algn="r" rtl="1">
              <a:buNone/>
            </a:pPr>
            <a:r>
              <a:rPr lang="fa-IR" sz="3200" b="1" dirty="0">
                <a:solidFill>
                  <a:schemeClr val="accent1">
                    <a:lumMod val="75000"/>
                  </a:schemeClr>
                </a:solidFill>
                <a:cs typeface="B Nazanin" panose="00000400000000000000" pitchFamily="2" charset="-78"/>
              </a:rPr>
              <a:t>3-صورتحساب الکترونیکی ابطالی</a:t>
            </a:r>
            <a:endParaRPr lang="en-US" sz="3200" b="1" dirty="0">
              <a:solidFill>
                <a:schemeClr val="accent1">
                  <a:lumMod val="75000"/>
                </a:schemeClr>
              </a:solidFill>
              <a:cs typeface="B Nazanin" panose="00000400000000000000" pitchFamily="2" charset="-78"/>
            </a:endParaRPr>
          </a:p>
          <a:p>
            <a:pPr marL="0" indent="0" algn="just" rtl="1">
              <a:lnSpc>
                <a:spcPct val="150000"/>
              </a:lnSpc>
              <a:buNone/>
            </a:pPr>
            <a:r>
              <a:rPr lang="fa-IR" dirty="0">
                <a:cs typeface="B Nazanin" panose="00000400000000000000" pitchFamily="2" charset="-78"/>
              </a:rPr>
              <a:t>	</a:t>
            </a:r>
            <a:r>
              <a:rPr lang="fa-IR" sz="2400" dirty="0">
                <a:cs typeface="B Nazanin" panose="00000400000000000000" pitchFamily="2" charset="-78"/>
              </a:rPr>
              <a:t>چنانچه پس از صدور صورتحساب اصلی فروش یا صورتحساب الکترونیکی اصلاحی، اقلام اطلاعاتی اصلی مربوط به خریدار شامل: شماره اقتصادی و همچنین شناسه کالا/خدمت و تاریخ صدور صورتحساب تغییر یابد و بر اساس اسناد و مدارک مثبته عدم تحقق معامله احراز گردد، فروشنده بر اساس آخرین سریال صورتحساب موجود، نسبت به صدور صورتحساب الکترونیکی ابطالی 	حاوی شماره منحصر به فرد مالیاتی صورتحساب الکترونیکی مرجع و ارسال آن به سامانه مودیان اقدام مینماید. سپس، صورتحساب الکترونیکی مرجع در سامانه مودیان، ابطالی محسوب میگردد. پس از ابطال صورتحساب الکترونیکی، امکان صدور صورتحساب الکترونیکی اصلاحی برای آن صورتحساب وجود ندارد. شرط ابطال صورتحساب الکترونیکی، عدم بهرهبرداری از آن در امور تجاری و پروندههای مالیاتی است.</a:t>
            </a:r>
            <a:endParaRPr lang="en-US" sz="2400" dirty="0">
              <a:cs typeface="B Nazanin" panose="00000400000000000000" pitchFamily="2" charset="-78"/>
            </a:endParaRPr>
          </a:p>
          <a:p>
            <a:pPr marL="0" indent="0" algn="r" rtl="1">
              <a:buNone/>
            </a:pPr>
            <a:endParaRPr lang="fa-IR" dirty="0">
              <a:cs typeface="B Nazanin" panose="00000400000000000000" pitchFamily="2" charset="-78"/>
            </a:endParaRPr>
          </a:p>
        </p:txBody>
      </p:sp>
    </p:spTree>
    <p:extLst>
      <p:ext uri="{BB962C8B-B14F-4D97-AF65-F5344CB8AC3E}">
        <p14:creationId xmlns:p14="http://schemas.microsoft.com/office/powerpoint/2010/main" val="888112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63B739-2B02-FF4F-FFAD-555A5EE631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 y="-9725"/>
            <a:ext cx="2802032" cy="1711702"/>
          </a:xfrm>
          <a:prstGeom prst="rect">
            <a:avLst/>
          </a:prstGeom>
        </p:spPr>
      </p:pic>
      <p:pic>
        <p:nvPicPr>
          <p:cNvPr id="5" name="Picture 4">
            <a:extLst>
              <a:ext uri="{FF2B5EF4-FFF2-40B4-BE49-F238E27FC236}">
                <a16:creationId xmlns:a16="http://schemas.microsoft.com/office/drawing/2014/main" id="{E9E716DC-1FCB-B63F-0A88-B14DD968F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9968" y="5157587"/>
            <a:ext cx="2802032" cy="1711702"/>
          </a:xfrm>
          <a:prstGeom prst="rect">
            <a:avLst/>
          </a:prstGeom>
        </p:spPr>
      </p:pic>
      <p:sp>
        <p:nvSpPr>
          <p:cNvPr id="2" name="Content Placeholder 1"/>
          <p:cNvSpPr>
            <a:spLocks noGrp="1"/>
          </p:cNvSpPr>
          <p:nvPr>
            <p:ph idx="1"/>
          </p:nvPr>
        </p:nvSpPr>
        <p:spPr/>
        <p:txBody>
          <a:bodyPr/>
          <a:lstStyle/>
          <a:p>
            <a:pPr marL="0" indent="0" algn="r" rtl="1">
              <a:buNone/>
            </a:pPr>
            <a:r>
              <a:rPr lang="fa-IR" b="1" dirty="0">
                <a:solidFill>
                  <a:schemeClr val="accent1">
                    <a:lumMod val="75000"/>
                  </a:schemeClr>
                </a:solidFill>
                <a:cs typeface="B Nazanin" panose="00000400000000000000" pitchFamily="2" charset="-78"/>
              </a:rPr>
              <a:t>4-صورتحساب الکترونیکی برگشت از فروش</a:t>
            </a:r>
            <a:endParaRPr lang="en-US" dirty="0">
              <a:solidFill>
                <a:schemeClr val="accent1">
                  <a:lumMod val="75000"/>
                </a:schemeClr>
              </a:solidFill>
              <a:cs typeface="B Nazanin" panose="00000400000000000000" pitchFamily="2" charset="-78"/>
            </a:endParaRPr>
          </a:p>
          <a:p>
            <a:pPr marL="0" indent="0" algn="just" rtl="1">
              <a:lnSpc>
                <a:spcPct val="150000"/>
              </a:lnSpc>
              <a:buNone/>
            </a:pPr>
            <a:r>
              <a:rPr lang="fa-IR" dirty="0">
                <a:cs typeface="B Nazanin" panose="00000400000000000000" pitchFamily="2" charset="-78"/>
              </a:rPr>
              <a:t>	</a:t>
            </a:r>
            <a:r>
              <a:rPr lang="fa-IR" sz="2400" dirty="0">
                <a:cs typeface="B Nazanin" panose="00000400000000000000" pitchFamily="2" charset="-78"/>
              </a:rPr>
              <a:t>چنانچه پس از صدور صورتحساب الکترونیکی، قسمتی از موضوع معامله،کالا/خدمت (از طرف خریدار) برگشت داده شود، فروشنده نسبت به صدور صورتحساب الکترونیکی برگشتی اقدام مینماید. لازم به ذکر است، برای صورتحسابهای اصلی فروش و صورتحسابهای اصلاحی میتوان صورتحساب الکترونیکی برگشت از فروش صادر نمود.</a:t>
            </a:r>
            <a:endParaRPr lang="en-US" sz="2400" dirty="0">
              <a:cs typeface="B Nazanin" panose="00000400000000000000" pitchFamily="2" charset="-78"/>
            </a:endParaRPr>
          </a:p>
          <a:p>
            <a:pPr marL="0" indent="0" algn="r" rtl="1">
              <a:buNone/>
            </a:pPr>
            <a:endParaRPr lang="fa-IR" dirty="0">
              <a:cs typeface="B Nazanin" panose="00000400000000000000" pitchFamily="2" charset="-78"/>
            </a:endParaRPr>
          </a:p>
        </p:txBody>
      </p:sp>
    </p:spTree>
    <p:extLst>
      <p:ext uri="{BB962C8B-B14F-4D97-AF65-F5344CB8AC3E}">
        <p14:creationId xmlns:p14="http://schemas.microsoft.com/office/powerpoint/2010/main" val="4273029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TotalTime>
  <Words>742</Words>
  <Application>Microsoft Office PowerPoint</Application>
  <PresentationFormat>Widescreen</PresentationFormat>
  <Paragraphs>31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BNazanin</vt:lpstr>
      <vt:lpstr>Calibri</vt:lpstr>
      <vt:lpstr>Calibri Light</vt:lpstr>
      <vt:lpstr>Office Theme</vt:lpstr>
      <vt:lpstr>مراحل و پیشنیازهای  مورد نیازجهت صدور و ارسال صورتحساب الکترونیکی به سامانه مودیان </vt:lpstr>
      <vt:lpstr>در راستای اجرای قانون پایانه های فروشگاهی و سامانه ی مودیان، جهت صدور و ارسال صورتحساب الکترونیکی به سامانه مودیان، ضروری است مراحل کلی ذیل توسط مودیان انجام پذیرد:</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مراحل کلی مورد نیازجهت صدور و ارسال صورتحساب الکترونیکی به سامانه مودیان </dc:title>
  <dc:creator>لیلا محمدی</dc:creator>
  <cp:lastModifiedBy>لیلا محمدی</cp:lastModifiedBy>
  <cp:revision>26</cp:revision>
  <dcterms:created xsi:type="dcterms:W3CDTF">2023-03-04T07:23:47Z</dcterms:created>
  <dcterms:modified xsi:type="dcterms:W3CDTF">2023-03-05T13:55:22Z</dcterms:modified>
</cp:coreProperties>
</file>